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859" r:id="rId2"/>
    <p:sldId id="906" r:id="rId3"/>
    <p:sldId id="910" r:id="rId4"/>
    <p:sldId id="922" r:id="rId5"/>
    <p:sldId id="923" r:id="rId6"/>
    <p:sldId id="911" r:id="rId7"/>
    <p:sldId id="912" r:id="rId8"/>
    <p:sldId id="913" r:id="rId9"/>
    <p:sldId id="914" r:id="rId10"/>
    <p:sldId id="915" r:id="rId11"/>
    <p:sldId id="916" r:id="rId12"/>
    <p:sldId id="917" r:id="rId13"/>
    <p:sldId id="924" r:id="rId14"/>
    <p:sldId id="918" r:id="rId15"/>
    <p:sldId id="919" r:id="rId16"/>
    <p:sldId id="920"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268760"/>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第二单元  </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社会主义制度</a:t>
            </a:r>
            <a:r>
              <a:rPr lang="zh-CN" altLang="en-US" sz="6000" dirty="0">
                <a:solidFill>
                  <a:srgbClr val="70AD47">
                    <a:lumMod val="75000"/>
                  </a:srgbClr>
                </a:solidFill>
                <a:ea typeface="楷体" panose="02010609060101010101" pitchFamily="49" charset="-122"/>
                <a:cs typeface="Times New Roman" panose="02020603050405020304" pitchFamily="18" charset="0"/>
              </a:rPr>
              <a:t>的</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建立</a:t>
            </a:r>
            <a:endParaRPr lang="en-US" altLang="zh-CN" sz="6000" dirty="0" smtClean="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zh-CN" altLang="en-US" sz="6000" dirty="0" smtClean="0">
                <a:solidFill>
                  <a:srgbClr val="70AD47">
                    <a:lumMod val="75000"/>
                  </a:srgbClr>
                </a:solidFill>
                <a:ea typeface="楷体" panose="02010609060101010101" pitchFamily="49" charset="-122"/>
                <a:cs typeface="Times New Roman" panose="02020603050405020304" pitchFamily="18" charset="0"/>
              </a:rPr>
              <a:t>与</a:t>
            </a:r>
            <a:r>
              <a:rPr lang="zh-CN" altLang="en-US" sz="6000" dirty="0">
                <a:solidFill>
                  <a:srgbClr val="70AD47">
                    <a:lumMod val="75000"/>
                  </a:srgbClr>
                </a:solidFill>
                <a:ea typeface="楷体" panose="02010609060101010101" pitchFamily="49" charset="-122"/>
                <a:cs typeface="Times New Roman" panose="02020603050405020304" pitchFamily="18" charset="0"/>
              </a:rPr>
              <a:t>社会主义建设的探索</a:t>
            </a:r>
          </a:p>
        </p:txBody>
      </p:sp>
      <p:sp>
        <p:nvSpPr>
          <p:cNvPr id="6" name="文本框 5"/>
          <p:cNvSpPr txBox="1"/>
          <p:nvPr/>
        </p:nvSpPr>
        <p:spPr>
          <a:xfrm>
            <a:off x="0" y="4042332"/>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6</a:t>
            </a:r>
            <a:r>
              <a:rPr lang="zh-CN" altLang="en-US" sz="5000" dirty="0">
                <a:solidFill>
                  <a:prstClr val="black"/>
                </a:solidFill>
                <a:cs typeface="Times New Roman" panose="02020603050405020304" pitchFamily="18" charset="0"/>
              </a:rPr>
              <a:t>课　艰辛探索与建设成就</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下图中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年我国经济发展状况解读最准确的是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社会主义建设曲折前进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国民经济体系比较完备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人民生活水平普遍提高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国民生产总值持续增长</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39399" y="873109"/>
            <a:ext cx="2015535" cy="430373"/>
          </a:xfrm>
          <a:prstGeom prst="rect">
            <a:avLst/>
          </a:prstGeom>
        </p:spPr>
      </p:pic>
      <p:sp>
        <p:nvSpPr>
          <p:cNvPr id="5" name="矩形 4"/>
          <p:cNvSpPr/>
          <p:nvPr/>
        </p:nvSpPr>
        <p:spPr>
          <a:xfrm>
            <a:off x="10791498" y="878214"/>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pic>
        <p:nvPicPr>
          <p:cNvPr id="6" name="lc14a.jpg" descr="id:2147490747;FounderCES"/>
          <p:cNvPicPr/>
          <p:nvPr/>
        </p:nvPicPr>
        <p:blipFill>
          <a:blip r:embed="rId3"/>
          <a:stretch>
            <a:fillRect/>
          </a:stretch>
        </p:blipFill>
        <p:spPr>
          <a:xfrm>
            <a:off x="4511030" y="1844824"/>
            <a:ext cx="5419700" cy="2529193"/>
          </a:xfrm>
          <a:prstGeom prst="rect">
            <a:avLst/>
          </a:prstGeom>
        </p:spPr>
      </p:pic>
    </p:spTree>
    <p:extLst>
      <p:ext uri="{BB962C8B-B14F-4D97-AF65-F5344CB8AC3E}">
        <p14:creationId xmlns:p14="http://schemas.microsoft.com/office/powerpoint/2010/main" val="1438926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2308324"/>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英雄模范，有利于我们传承民族气节、汲取精神力量。阅读下列材料，回答问题。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社会主义建设时期的英雄模范人物</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15762" y="1755232"/>
            <a:ext cx="2808312" cy="428140"/>
          </a:xfrm>
          <a:prstGeom prst="rect">
            <a:avLst/>
          </a:prstGeom>
        </p:spPr>
      </p:pic>
      <p:pic>
        <p:nvPicPr>
          <p:cNvPr id="4" name="图片 3"/>
          <p:cNvPicPr>
            <a:picLocks noChangeAspect="1"/>
          </p:cNvPicPr>
          <p:nvPr/>
        </p:nvPicPr>
        <p:blipFill>
          <a:blip r:embed="rId3"/>
          <a:stretch>
            <a:fillRect/>
          </a:stretch>
        </p:blipFill>
        <p:spPr>
          <a:xfrm>
            <a:off x="360854" y="796858"/>
            <a:ext cx="6526440" cy="831942"/>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596196519"/>
              </p:ext>
            </p:extLst>
          </p:nvPr>
        </p:nvGraphicFramePr>
        <p:xfrm>
          <a:off x="343711" y="4015328"/>
          <a:ext cx="11502992" cy="2434590"/>
        </p:xfrm>
        <a:graphic>
          <a:graphicData uri="http://schemas.openxmlformats.org/drawingml/2006/table">
            <a:tbl>
              <a:tblPr firstRow="1" firstCol="1" bandRow="1"/>
              <a:tblGrid>
                <a:gridCol w="3663263">
                  <a:extLst>
                    <a:ext uri="{9D8B030D-6E8A-4147-A177-3AD203B41FA5}">
                      <a16:colId xmlns:a16="http://schemas.microsoft.com/office/drawing/2014/main" val="425428282"/>
                    </a:ext>
                  </a:extLst>
                </a:gridCol>
                <a:gridCol w="1800200">
                  <a:extLst>
                    <a:ext uri="{9D8B030D-6E8A-4147-A177-3AD203B41FA5}">
                      <a16:colId xmlns:a16="http://schemas.microsoft.com/office/drawing/2014/main" val="2837544112"/>
                    </a:ext>
                  </a:extLst>
                </a:gridCol>
                <a:gridCol w="6039529">
                  <a:extLst>
                    <a:ext uri="{9D8B030D-6E8A-4147-A177-3AD203B41FA5}">
                      <a16:colId xmlns:a16="http://schemas.microsoft.com/office/drawing/2014/main" val="429367310"/>
                    </a:ext>
                  </a:extLst>
                </a:gridCol>
              </a:tblGrid>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英雄模范</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档案</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事迹</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6775994"/>
                  </a:ext>
                </a:extLst>
              </a:tr>
              <a:tr h="0">
                <a:tc>
                  <a:txBody>
                    <a:bodyPr/>
                    <a:lstStyle/>
                    <a:p>
                      <a:pPr algn="just" hangingPunct="0">
                        <a:lnSpc>
                          <a:spcPct val="150000"/>
                        </a:lnSpc>
                        <a:spcAft>
                          <a:spcPts val="0"/>
                        </a:spcAft>
                      </a:pPr>
                      <a:endPar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焦裕禄调任河南兰考县委书记</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全力投入风沙、内涝、盐碱三害治理</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229911"/>
                  </a:ext>
                </a:extLst>
              </a:tr>
            </a:tbl>
          </a:graphicData>
        </a:graphic>
      </p:graphicFrame>
      <p:pic>
        <p:nvPicPr>
          <p:cNvPr id="2050" name="bh1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2028" y="4652166"/>
            <a:ext cx="1246823" cy="1665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9754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994760773"/>
              </p:ext>
            </p:extLst>
          </p:nvPr>
        </p:nvGraphicFramePr>
        <p:xfrm>
          <a:off x="334566" y="717202"/>
          <a:ext cx="11521281" cy="4937760"/>
        </p:xfrm>
        <a:graphic>
          <a:graphicData uri="http://schemas.openxmlformats.org/drawingml/2006/table">
            <a:tbl>
              <a:tblPr firstRow="1" firstCol="1" bandRow="1"/>
              <a:tblGrid>
                <a:gridCol w="4968552">
                  <a:extLst>
                    <a:ext uri="{9D8B030D-6E8A-4147-A177-3AD203B41FA5}">
                      <a16:colId xmlns:a16="http://schemas.microsoft.com/office/drawing/2014/main" val="2812658035"/>
                    </a:ext>
                  </a:extLst>
                </a:gridCol>
                <a:gridCol w="4248472">
                  <a:extLst>
                    <a:ext uri="{9D8B030D-6E8A-4147-A177-3AD203B41FA5}">
                      <a16:colId xmlns:a16="http://schemas.microsoft.com/office/drawing/2014/main" val="57801482"/>
                    </a:ext>
                  </a:extLst>
                </a:gridCol>
                <a:gridCol w="2304257">
                  <a:extLst>
                    <a:ext uri="{9D8B030D-6E8A-4147-A177-3AD203B41FA5}">
                      <a16:colId xmlns:a16="http://schemas.microsoft.com/office/drawing/2014/main" val="94168690"/>
                    </a:ext>
                  </a:extLst>
                </a:gridCol>
              </a:tblGrid>
              <a:tr h="54864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英雄模范</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档案</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1928510"/>
                  </a:ext>
                </a:extLst>
              </a:tr>
              <a:tr h="2194560">
                <a:tc>
                  <a:txBody>
                    <a:bodyPr/>
                    <a:lstStyle/>
                    <a:p>
                      <a:pPr algn="ctr" hangingPunct="0">
                        <a:lnSpc>
                          <a:spcPct val="150000"/>
                        </a:lnSpc>
                        <a:spcAft>
                          <a:spcPts val="0"/>
                        </a:spcAft>
                      </a:pPr>
                      <a:endPar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王进喜</a:t>
                      </a:r>
                      <a:r>
                        <a:rPr 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smtClean="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铁人</a:t>
                      </a:r>
                      <a:r>
                        <a:rPr lang="en-US" sz="2400"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0603560"/>
                  </a:ext>
                </a:extLst>
              </a:tr>
              <a:tr h="1645920">
                <a:tc>
                  <a:txBody>
                    <a:bodyPr/>
                    <a:lstStyle/>
                    <a:p>
                      <a:pPr algn="ctr" hangingPunct="0">
                        <a:lnSpc>
                          <a:spcPct val="150000"/>
                        </a:lnSpc>
                        <a:spcAft>
                          <a:spcPts val="0"/>
                        </a:spcAft>
                      </a:pPr>
                      <a:endPar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雷锋</a:t>
                      </a:r>
                      <a:r>
                        <a:rPr 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解放军好</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战士</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7372032"/>
                  </a:ext>
                </a:extLst>
              </a:tr>
            </a:tbl>
          </a:graphicData>
        </a:graphic>
      </p:graphicFrame>
      <p:pic>
        <p:nvPicPr>
          <p:cNvPr id="3076" name="bh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6734" y="1412776"/>
            <a:ext cx="2192778" cy="1773776"/>
          </a:xfrm>
          <a:prstGeom prst="rect">
            <a:avLst/>
          </a:prstGeom>
          <a:noFill/>
          <a:extLst>
            <a:ext uri="{909E8E84-426E-40DD-AFC4-6F175D3DCCD1}">
              <a14:hiddenFill xmlns:a14="http://schemas.microsoft.com/office/drawing/2010/main">
                <a:solidFill>
                  <a:srgbClr val="FFFFFF"/>
                </a:solidFill>
              </a14:hiddenFill>
            </a:ext>
          </a:extLst>
        </p:spPr>
      </p:pic>
      <p:pic>
        <p:nvPicPr>
          <p:cNvPr id="3075" name="bh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4766" y="3573016"/>
            <a:ext cx="1512168" cy="1893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3787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64704"/>
            <a:ext cx="11485848" cy="57624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根据材料一并结合所学知识、填写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处英雄模范人物的档案</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34566" y="50850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焦裕禄：党的好干部</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bh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3038" y="1556792"/>
            <a:ext cx="2520280" cy="3367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854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所学知识，撰写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两处的英雄模范人物事迹</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926542" y="850642"/>
            <a:ext cx="3822460" cy="507865"/>
          </a:xfrm>
          <a:prstGeom prst="rect">
            <a:avLst/>
          </a:prstGeom>
        </p:spPr>
      </p:pic>
      <p:sp>
        <p:nvSpPr>
          <p:cNvPr id="6" name="内容占位符 2"/>
          <p:cNvSpPr txBox="1">
            <a:spLocks/>
          </p:cNvSpPr>
          <p:nvPr/>
        </p:nvSpPr>
        <p:spPr bwMode="auto">
          <a:xfrm>
            <a:off x="360854" y="387712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1960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春，王进喜率领钻井队到大庆参加石油大会战；当井喷的险情发生时，他不顾腿伤跳进泥浆池，用身体搅拌泥浆，制服了井喷。雷锋是一名普通的解放军战士，他干一行爱一行，在每个岗位上都兢兢业业地工作，甘当革命的螺丝钉，默默无闻地为人民做了大量好事；他多次荣获先进工作者、标兵、红旗手等光荣称号；</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1962</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年，雷锋不幸因公殉职。</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bh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8822" y="1546741"/>
            <a:ext cx="2805992" cy="2269815"/>
          </a:xfrm>
          <a:prstGeom prst="rect">
            <a:avLst/>
          </a:prstGeom>
          <a:noFill/>
          <a:extLst>
            <a:ext uri="{909E8E84-426E-40DD-AFC4-6F175D3DCCD1}">
              <a14:hiddenFill xmlns:a14="http://schemas.microsoft.com/office/drawing/2010/main">
                <a:solidFill>
                  <a:srgbClr val="FFFFFF"/>
                </a:solidFill>
              </a14:hiddenFill>
            </a:ext>
          </a:extLst>
        </p:spPr>
      </p:pic>
      <p:pic>
        <p:nvPicPr>
          <p:cNvPr id="8" name="bh1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7254" y="1419523"/>
            <a:ext cx="2016224" cy="2524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46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862322"/>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我们现在赖以进行现代化建设的物质技术基础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很大一部分是这个期间建设起来的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全国经济文化建设等方面的骨干力量和他们的工作经验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大部分也是在这个期间</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年我国开始全面建设社会主义的十年</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培养和积累起来的。这是这个期间党的工作的主导方面。</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摘编自《关于建国以来党的若干历史问题的决议》</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p:cNvSpPr txBox="1">
            <a:spLocks/>
          </p:cNvSpPr>
          <p:nvPr/>
        </p:nvSpPr>
        <p:spPr bwMode="auto">
          <a:xfrm>
            <a:off x="360854" y="35728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这个时期</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对社会主义现代化建设的贡献。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我国的社会主义建设取得了巨大的成就，为社会主义现代化建设打下了坚实的基础；为社会主义建设培养了人才、积累了工作经验。</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0349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结合上述图文资料，写出这段历史时期的时代特征</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34566" y="41488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社会主义建设在曲折中发展</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或艰辛探索与建设成就</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bh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4658" y="1807432"/>
            <a:ext cx="1652645" cy="2208156"/>
          </a:xfrm>
          <a:prstGeom prst="rect">
            <a:avLst/>
          </a:prstGeom>
          <a:noFill/>
          <a:extLst>
            <a:ext uri="{909E8E84-426E-40DD-AFC4-6F175D3DCCD1}">
              <a14:hiddenFill xmlns:a14="http://schemas.microsoft.com/office/drawing/2010/main">
                <a:solidFill>
                  <a:srgbClr val="FFFFFF"/>
                </a:solidFill>
              </a14:hiddenFill>
            </a:ext>
          </a:extLst>
        </p:spPr>
      </p:pic>
      <p:pic>
        <p:nvPicPr>
          <p:cNvPr id="6" name="bh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9741" y="1885746"/>
            <a:ext cx="2506032" cy="2027173"/>
          </a:xfrm>
          <a:prstGeom prst="rect">
            <a:avLst/>
          </a:prstGeom>
          <a:noFill/>
          <a:extLst>
            <a:ext uri="{909E8E84-426E-40DD-AFC4-6F175D3DCCD1}">
              <a14:hiddenFill xmlns:a14="http://schemas.microsoft.com/office/drawing/2010/main">
                <a:solidFill>
                  <a:srgbClr val="FFFFFF"/>
                </a:solidFill>
              </a14:hiddenFill>
            </a:ext>
          </a:extLst>
        </p:spPr>
      </p:pic>
      <p:pic>
        <p:nvPicPr>
          <p:cNvPr id="7" name="bh1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374" y="1844824"/>
            <a:ext cx="1728192" cy="2163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4349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90097"/>
            <a:ext cx="11485848" cy="3970318"/>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在探索中曲折前进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smtClean="0">
                <a:solidFill>
                  <a:srgbClr val="000000"/>
                </a:solidFill>
                <a:latin typeface="+mj-ea"/>
                <a:ea typeface="+mj-ea"/>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东丽区华新共同体期中</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中共八大是中国共产党历史上第一次以社会主义全面建设为主题的代表大会。这次会议的突出贡献是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生产资料私有制转变为公有制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制定了社会主义建设总路线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正确分析了国内的主要矛盾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指出了党和人民的主要任务</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颁布了第一部社会主义类型的宪法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264918" y="3021653"/>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5" name="图片 4"/>
          <p:cNvPicPr>
            <a:picLocks noChangeAspect="1"/>
          </p:cNvPicPr>
          <p:nvPr/>
        </p:nvPicPr>
        <p:blipFill>
          <a:blip r:embed="rId2"/>
          <a:stretch>
            <a:fillRect/>
          </a:stretch>
        </p:blipFill>
        <p:spPr>
          <a:xfrm>
            <a:off x="334566" y="954071"/>
            <a:ext cx="6707885" cy="839714"/>
          </a:xfrm>
          <a:prstGeom prst="rect">
            <a:avLst/>
          </a:prstGeom>
        </p:spPr>
      </p:pic>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spc="-12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12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1958</a:t>
            </a:r>
            <a:r>
              <a:rPr lang="zh-CN" altLang="zh-CN" spc="-12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年，中共八大二次会议提出</a:t>
            </a:r>
            <a:r>
              <a:rPr lang="en-US" altLang="zh-CN" spc="-12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2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鼓足干劲、力争上游、多快好省地建设社会主义</a:t>
            </a:r>
            <a:r>
              <a:rPr lang="en-US" altLang="zh-CN" spc="-12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2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的总路线，反映了人民群众迫切要求改变我国经济落后状况的愿望，但忽视了</a:t>
            </a:r>
            <a:r>
              <a:rPr lang="en-US" altLang="zh-CN" spc="-12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2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当时的国际环境</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人民的精神需求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人的主观能动性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客观的经济规律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人民公社化运动时期集体食堂有一幅名为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食堂办得好，生产劲头高</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的宣传画。这反映出当时人民公社办集体食堂的意图是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提高妇女的社会地位</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提高农民文化生活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调动农民生产积极性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实行绝对平均主义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127654" y="1430360"/>
            <a:ext cx="392095" cy="461665"/>
          </a:xfrm>
          <a:prstGeom prst="rect">
            <a:avLst/>
          </a:prstGeom>
        </p:spPr>
        <p:txBody>
          <a:bodyPr wrap="none">
            <a:spAutoFit/>
          </a:bodyPr>
          <a:lstStyle/>
          <a:p>
            <a:r>
              <a:rPr lang="en-US" altLang="zh-CN" sz="2400" spc="-120" dirty="0">
                <a:cs typeface="Times New Roman" panose="02020603050405020304" pitchFamily="18" charset="0"/>
              </a:rPr>
              <a:t>D</a:t>
            </a:r>
            <a:endParaRPr lang="zh-CN" altLang="en-US" dirty="0"/>
          </a:p>
        </p:txBody>
      </p:sp>
      <p:sp>
        <p:nvSpPr>
          <p:cNvPr id="6" name="矩形 5"/>
          <p:cNvSpPr/>
          <p:nvPr/>
        </p:nvSpPr>
        <p:spPr>
          <a:xfrm>
            <a:off x="6348070" y="362744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55894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mn-ea"/>
                <a:cs typeface="Times New Roman" panose="02020603050405020304" pitchFamily="18" charset="0"/>
              </a:rPr>
              <a:t>“</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文化大革命</a:t>
            </a:r>
            <a:r>
              <a:rPr lang="en-US" altLang="zh-CN" dirty="0">
                <a:solidFill>
                  <a:srgbClr val="00B0F0"/>
                </a:solidFill>
                <a:latin typeface="+mn-ea"/>
                <a:cs typeface="Times New Roman" panose="02020603050405020304" pitchFamily="18" charset="0"/>
              </a:rPr>
              <a:t>”</a:t>
            </a:r>
            <a:endParaRPr lang="zh-CN" altLang="zh-CN" sz="1200" dirty="0">
              <a:solidFill>
                <a:srgbClr val="000000"/>
              </a:solidFill>
              <a:latin typeface="+mn-ea"/>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文化大革命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中最大的一起冤案是对刘少奇的诬蔑。这最能说明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民主法制被肆意践踏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思想领域一片混乱</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国民经济遭受破坏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人民群众遭受蒙蔽</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51590" y="141277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683993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《中国经济发展五十年大事记》提道：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文化大革命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期间，有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年经济呈现负增长。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据此可知，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文化大革命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期间我国</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经济建设无任何成就</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国民经济持续高速发展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工农业发展比例失调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国民经济遭到严重破坏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344586"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398302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建设成就</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大事年表是小华同学在观看纪录片时整理的。据此可知，这一时期的建设特点是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运用</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先进科学技术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涉及领域广泛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得到广大群众</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支持</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建设过程曲折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94606" y="1386400"/>
            <a:ext cx="2592288" cy="471734"/>
          </a:xfrm>
          <a:prstGeom prst="rect">
            <a:avLst/>
          </a:prstGeom>
        </p:spPr>
      </p:pic>
      <p:sp>
        <p:nvSpPr>
          <p:cNvPr id="5" name="矩形 4"/>
          <p:cNvSpPr/>
          <p:nvPr/>
        </p:nvSpPr>
        <p:spPr>
          <a:xfrm>
            <a:off x="3646934" y="1981616"/>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graphicFrame>
        <p:nvGraphicFramePr>
          <p:cNvPr id="7" name="表格 6"/>
          <p:cNvGraphicFramePr>
            <a:graphicFrameLocks noGrp="1"/>
          </p:cNvGraphicFramePr>
          <p:nvPr>
            <p:extLst>
              <p:ext uri="{D42A27DB-BD31-4B8C-83A1-F6EECF244321}">
                <p14:modId xmlns:p14="http://schemas.microsoft.com/office/powerpoint/2010/main" val="55506279"/>
              </p:ext>
            </p:extLst>
          </p:nvPr>
        </p:nvGraphicFramePr>
        <p:xfrm>
          <a:off x="3862958" y="2465278"/>
          <a:ext cx="7551697" cy="3874890"/>
        </p:xfrm>
        <a:graphic>
          <a:graphicData uri="http://schemas.openxmlformats.org/drawingml/2006/table">
            <a:tbl>
              <a:tblPr firstRow="1" firstCol="1" bandRow="1"/>
              <a:tblGrid>
                <a:gridCol w="1368152">
                  <a:extLst>
                    <a:ext uri="{9D8B030D-6E8A-4147-A177-3AD203B41FA5}">
                      <a16:colId xmlns:a16="http://schemas.microsoft.com/office/drawing/2014/main" val="2271499554"/>
                    </a:ext>
                  </a:extLst>
                </a:gridCol>
                <a:gridCol w="6183545">
                  <a:extLst>
                    <a:ext uri="{9D8B030D-6E8A-4147-A177-3AD203B41FA5}">
                      <a16:colId xmlns:a16="http://schemas.microsoft.com/office/drawing/2014/main" val="4166954830"/>
                    </a:ext>
                  </a:extLst>
                </a:gridCol>
              </a:tblGrid>
              <a:tr h="352239">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成就</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1241715"/>
                  </a:ext>
                </a:extLst>
              </a:tr>
              <a:tr h="352239">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1958</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武汉钢铁厂建成投产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8127639"/>
                  </a:ext>
                </a:extLst>
              </a:tr>
              <a:tr h="352239">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兰新铁路建成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446884"/>
                  </a:ext>
                </a:extLst>
              </a:tr>
              <a:tr h="352239">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1965</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首先完成人工合成结晶牛胰岛素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7818725"/>
                  </a:ext>
                </a:extLst>
              </a:tr>
              <a:tr h="352239">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1967</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成功爆炸了第一颗氢弹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456677"/>
                  </a:ext>
                </a:extLst>
              </a:tr>
              <a:tr h="352239">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1970</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成功发射了第一颗人造地球卫星</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5002862"/>
                  </a:ext>
                </a:extLst>
              </a:tr>
              <a:tr h="58305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1973</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在世界上首次培育成功强优势</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的籼</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型杂交水稻</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4631745"/>
                  </a:ext>
                </a:extLst>
              </a:tr>
            </a:tbl>
          </a:graphicData>
        </a:graphic>
      </p:graphicFrame>
    </p:spTree>
    <p:extLst>
      <p:ext uri="{BB962C8B-B14F-4D97-AF65-F5344CB8AC3E}">
        <p14:creationId xmlns:p14="http://schemas.microsoft.com/office/powerpoint/2010/main" val="90185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mn-ea"/>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南充中考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在社会主义建设的火热年代，大庆石油工人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王进喜、党的好干部焦裕禄、解放军好战士雷锋共同体现出的时代精神主要是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团结合作</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艰苦奋斗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实事求是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助人为乐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04140" y="1430360"/>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424138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年，中国共产党第八次全国代表大会在北京召开。大会分析了当时国内的主要矛盾，指出党和人民的主要任务是集中力量把我国尽快地</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从资本主义国家变成社会主义国家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从落后的农业国变为先进的工业国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从半殖民地国家变成完全独立国家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从闭关锁国国家变成对外开放国家</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2960" y="764704"/>
            <a:ext cx="6524334" cy="915862"/>
          </a:xfrm>
          <a:prstGeom prst="rect">
            <a:avLst/>
          </a:prstGeom>
        </p:spPr>
      </p:pic>
      <p:sp>
        <p:nvSpPr>
          <p:cNvPr id="5" name="矩形 4"/>
          <p:cNvSpPr/>
          <p:nvPr/>
        </p:nvSpPr>
        <p:spPr>
          <a:xfrm>
            <a:off x="8137806" y="2394512"/>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1033770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是对当时社会政治、经济、文化的反映。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大炼钢铁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人民公社好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人有多大胆，地有多大产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这些口号反映的史实给我们的经验教训是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经济建设要制定计划指标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建设社会主义要艰苦奋斗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要有敢想敢做的开拓精神</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经济建设要遵循客观规律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94606" y="880470"/>
            <a:ext cx="1728192" cy="434682"/>
          </a:xfrm>
          <a:prstGeom prst="rect">
            <a:avLst/>
          </a:prstGeom>
        </p:spPr>
      </p:pic>
      <p:sp>
        <p:nvSpPr>
          <p:cNvPr id="5" name="矩形 4"/>
          <p:cNvSpPr/>
          <p:nvPr/>
        </p:nvSpPr>
        <p:spPr>
          <a:xfrm>
            <a:off x="10954910" y="1421568"/>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4273845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1039</TotalTime>
  <Words>710</Words>
  <Application>Microsoft Office PowerPoint</Application>
  <PresentationFormat>自定义</PresentationFormat>
  <Paragraphs>103</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296</cp:revision>
  <dcterms:created xsi:type="dcterms:W3CDTF">2020-11-06T05:24:40Z</dcterms:created>
  <dcterms:modified xsi:type="dcterms:W3CDTF">2024-12-16T10:55:34Z</dcterms:modified>
</cp:coreProperties>
</file>